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13"/>
  </p:notesMasterIdLst>
  <p:sldIdLst>
    <p:sldId id="277" r:id="rId2"/>
    <p:sldId id="279" r:id="rId3"/>
    <p:sldId id="280" r:id="rId4"/>
    <p:sldId id="278" r:id="rId5"/>
    <p:sldId id="281" r:id="rId6"/>
    <p:sldId id="283" r:id="rId7"/>
    <p:sldId id="284" r:id="rId8"/>
    <p:sldId id="285" r:id="rId9"/>
    <p:sldId id="286" r:id="rId10"/>
    <p:sldId id="287" r:id="rId11"/>
    <p:sldId id="282" r:id="rId12"/>
  </p:sldIdLst>
  <p:sldSz cx="9144000" cy="6858000" type="screen4x3"/>
  <p:notesSz cx="6881813" cy="9710738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434" autoAdjust="0"/>
  </p:normalViewPr>
  <p:slideViewPr>
    <p:cSldViewPr>
      <p:cViewPr varScale="1">
        <p:scale>
          <a:sx n="63" d="100"/>
          <a:sy n="63" d="100"/>
        </p:scale>
        <p:origin x="14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0A782C-3AD1-4586-9DB5-37AECB4A2110}" type="datetimeFigureOut">
              <a:rPr lang="sk-SK" smtClean="0"/>
              <a:t>4. 11. 2022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1214438"/>
            <a:ext cx="4368800" cy="3276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8975" y="4673600"/>
            <a:ext cx="5505450" cy="3822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9223375"/>
            <a:ext cx="2982913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97313" y="9223375"/>
            <a:ext cx="2982912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CC1EE1-9DC8-43F1-8B17-3E064603B2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66015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vná spojnica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sk-SK"/>
              <a:t>Kliknite sem a upravte štýl predlohy podnadpisov.</a:t>
            </a:r>
            <a:endParaRPr lang="en-US"/>
          </a:p>
        </p:txBody>
      </p:sp>
      <p:sp>
        <p:nvSpPr>
          <p:cNvPr id="6" name="Zástupný symbol dátumu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4724E73-62DB-47B7-B642-140E4717B429}" type="datetimeFigureOut">
              <a:rPr lang="sk-SK"/>
              <a:pPr>
                <a:defRPr/>
              </a:pPr>
              <a:t>4. 11. 2022</a:t>
            </a:fld>
            <a:endParaRPr lang="sk-SK"/>
          </a:p>
        </p:txBody>
      </p:sp>
      <p:sp>
        <p:nvSpPr>
          <p:cNvPr id="7" name="Zástupný symbol päty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sk-SK"/>
          </a:p>
        </p:txBody>
      </p:sp>
      <p:sp>
        <p:nvSpPr>
          <p:cNvPr id="8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CFEFC82-A895-4429-BF03-D92D00039D6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D4489-60C1-4B78-BE60-03680CF441F3}" type="datetimeFigureOut">
              <a:rPr lang="sk-SK"/>
              <a:pPr>
                <a:defRPr/>
              </a:pPr>
              <a:t>4. 11. 2022</a:t>
            </a:fld>
            <a:endParaRPr lang="sk-SK"/>
          </a:p>
        </p:txBody>
      </p:sp>
      <p:sp>
        <p:nvSpPr>
          <p:cNvPr id="5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22641-C2A6-4D43-ACE9-879423CF02B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CE166C-0CA5-4651-AFFF-A91BCF2A3457}" type="datetimeFigureOut">
              <a:rPr lang="sk-SK"/>
              <a:pPr>
                <a:defRPr/>
              </a:pPr>
              <a:t>4. 11. 2022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9EAF8D27-A41E-4B0F-A715-8ACAEB20B1F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261FA-1C53-4F91-BCFB-C1A96BE11423}" type="datetimeFigureOut">
              <a:rPr lang="sk-SK"/>
              <a:pPr>
                <a:defRPr/>
              </a:pPr>
              <a:t>4. 11. 2022</a:t>
            </a:fld>
            <a:endParaRPr lang="sk-SK"/>
          </a:p>
        </p:txBody>
      </p:sp>
      <p:sp>
        <p:nvSpPr>
          <p:cNvPr id="5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41D23-210F-411B-8548-97F405E2A40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051C3B7-DA4D-449C-85D2-ECF7594D105F}" type="datetimeFigureOut">
              <a:rPr lang="sk-SK"/>
              <a:pPr>
                <a:defRPr/>
              </a:pPr>
              <a:t>4. 11. 2022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2917453-396F-4798-8151-74877721721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symbol dátumu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9DFFF-EEE8-43C7-916B-AE90E1AB5D66}" type="datetimeFigureOut">
              <a:rPr lang="sk-SK"/>
              <a:pPr>
                <a:defRPr/>
              </a:pPr>
              <a:t>4. 11. 2022</a:t>
            </a:fld>
            <a:endParaRPr lang="sk-SK"/>
          </a:p>
        </p:txBody>
      </p:sp>
      <p:sp>
        <p:nvSpPr>
          <p:cNvPr id="6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046E1-1BE9-4B41-A01A-562B544759D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7" name="Zástupný symbol dátumu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AAEFB-7EA3-4F92-B874-C9B431F3A856}" type="datetimeFigureOut">
              <a:rPr lang="sk-SK"/>
              <a:pPr>
                <a:defRPr/>
              </a:pPr>
              <a:t>4. 11. 2022</a:t>
            </a:fld>
            <a:endParaRPr lang="sk-SK"/>
          </a:p>
        </p:txBody>
      </p:sp>
      <p:sp>
        <p:nvSpPr>
          <p:cNvPr id="8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829F0-68D7-4B01-8279-3FA469ACA82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dátumu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D9629-1475-481E-94CA-A06CC19CA77B}" type="datetimeFigureOut">
              <a:rPr lang="sk-SK"/>
              <a:pPr>
                <a:defRPr/>
              </a:pPr>
              <a:t>4. 11. 2022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0C5F1-56BA-4B6B-8A3A-65CE4D644E6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E0B1D-9A5E-43D4-8FE1-90E01C5F00A9}" type="datetimeFigureOut">
              <a:rPr lang="sk-SK"/>
              <a:pPr>
                <a:defRPr/>
              </a:pPr>
              <a:t>4. 11. 2022</a:t>
            </a:fld>
            <a:endParaRPr lang="sk-SK"/>
          </a:p>
        </p:txBody>
      </p:sp>
      <p:sp>
        <p:nvSpPr>
          <p:cNvPr id="3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96C57-E564-4803-BD06-680F036C03A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symbol dátumu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80732-E347-4BDB-A529-BDA23CA4E277}" type="datetimeFigureOut">
              <a:rPr lang="sk-SK"/>
              <a:pPr>
                <a:defRPr/>
              </a:pPr>
              <a:t>4. 11. 2022</a:t>
            </a:fld>
            <a:endParaRPr lang="sk-SK"/>
          </a:p>
        </p:txBody>
      </p:sp>
      <p:sp>
        <p:nvSpPr>
          <p:cNvPr id="6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DD82B-C799-48D0-80F0-75D9BE5977E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ĺžnik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sk-SK"/>
              <a:t>Kliknite sem a upravte štýl predlohy nadpisov.</a:t>
            </a:r>
            <a:endParaRPr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10" name="Zástupný symbol obrázka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sk-SK" noProof="0"/>
              <a:t>Ak chcete pridať obrázok, kliknite na ikonu</a:t>
            </a:r>
            <a:endParaRPr lang="en-US" noProof="0" dirty="0"/>
          </a:p>
        </p:txBody>
      </p:sp>
      <p:sp>
        <p:nvSpPr>
          <p:cNvPr id="7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77A84F4-7886-4BE3-9D72-14A7BE711316}" type="datetimeFigureOut">
              <a:rPr lang="sk-SK"/>
              <a:pPr>
                <a:defRPr/>
              </a:pPr>
              <a:t>4. 11. 2022</a:t>
            </a:fld>
            <a:endParaRPr lang="sk-SK"/>
          </a:p>
        </p:txBody>
      </p:sp>
      <p:sp>
        <p:nvSpPr>
          <p:cNvPr id="8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FE4AB6-EB10-4625-841A-45D52D94F58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nadpisu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1030" name="Zástupný symbol textu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27" name="Zástupný symbol dátumu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629AEB1-AA45-469D-929F-A78E79A0A4CB}" type="datetimeFigureOut">
              <a:rPr lang="sk-SK"/>
              <a:pPr>
                <a:defRPr/>
              </a:pPr>
              <a:t>4. 11. 2022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AA8CE7E-DAB3-470C-89E4-5B341BAA41D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66" r:id="rId2"/>
    <p:sldLayoutId id="2147484074" r:id="rId3"/>
    <p:sldLayoutId id="2147484067" r:id="rId4"/>
    <p:sldLayoutId id="2147484068" r:id="rId5"/>
    <p:sldLayoutId id="2147484069" r:id="rId6"/>
    <p:sldLayoutId id="2147484070" r:id="rId7"/>
    <p:sldLayoutId id="2147484071" r:id="rId8"/>
    <p:sldLayoutId id="2147484075" r:id="rId9"/>
    <p:sldLayoutId id="2147484072" r:id="rId10"/>
    <p:sldLayoutId id="214748407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10CF9B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10CF9B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10CF9B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cepta.sk/fakty-o-prinosoch-zalohovania-jednorazovych-napojovych-obalov-na-slovensku/" TargetMode="External"/><Relationship Id="rId3" Type="http://schemas.openxmlformats.org/officeDocument/2006/relationships/hyperlink" Target="https://nulaodpadu.sk/mapa-bezobalovych-obchodov" TargetMode="External"/><Relationship Id="rId7" Type="http://schemas.openxmlformats.org/officeDocument/2006/relationships/hyperlink" Target="http://www.cepta.sk/documents/Zalohovanie/Analyza%20litteringu%20v%20SR%202005-vysledna%20sprava.pdf" TargetMode="External"/><Relationship Id="rId2" Type="http://schemas.openxmlformats.org/officeDocument/2006/relationships/hyperlink" Target="http://www.separujodpad.sk/index.php/samosprava/udalosti/267-vedeli-ste-ze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erowasteeurope.eu/wp-content/uploads/2020/06/2020_06_30_zwe_pfs_executive_study.pdf" TargetMode="External"/><Relationship Id="rId11" Type="http://schemas.openxmlformats.org/officeDocument/2006/relationships/hyperlink" Target="http://www.veda-technika.sk/SK/aktuality/2013/problematika_plastoveho_odpadu_v_zivotnom_prostredi.html" TargetMode="External"/><Relationship Id="rId5" Type="http://schemas.openxmlformats.org/officeDocument/2006/relationships/hyperlink" Target="https://zerowasteeurope.eu/library/packaging-free-shops-in-europe-an-initial-report/" TargetMode="External"/><Relationship Id="rId10" Type="http://schemas.openxmlformats.org/officeDocument/2006/relationships/hyperlink" Target="http://www.priateliazeme.sk/spz/en/nebezpecne-plasty" TargetMode="External"/><Relationship Id="rId4" Type="http://schemas.openxmlformats.org/officeDocument/2006/relationships/hyperlink" Target="https://www.vreckonachlieb.sk/p/bezoobalove-vrecko-na-chlieb-slovensko-vo/" TargetMode="External"/><Relationship Id="rId9" Type="http://schemas.openxmlformats.org/officeDocument/2006/relationships/hyperlink" Target="http://www.priateliazeme.sk/spz/files/Plastics_brozura_OK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533400"/>
            <a:ext cx="8136904" cy="2679576"/>
          </a:xfrm>
        </p:spPr>
        <p:txBody>
          <a:bodyPr/>
          <a:lstStyle/>
          <a:p>
            <a:r>
              <a:rPr lang="sk-SK" sz="4400" dirty="0">
                <a:latin typeface="Berlin Sans FB Demi" pitchFamily="34" charset="0"/>
              </a:rPr>
              <a:t>Vzdelávanie </a:t>
            </a:r>
            <a:br>
              <a:rPr lang="sk-SK" sz="4400" dirty="0">
                <a:latin typeface="Berlin Sans FB Demi" pitchFamily="34" charset="0"/>
              </a:rPr>
            </a:br>
            <a:r>
              <a:rPr lang="sk-SK" sz="4400" dirty="0">
                <a:latin typeface="Berlin Sans FB Demi" pitchFamily="34" charset="0"/>
              </a:rPr>
              <a:t>spotrebiteľov </a:t>
            </a:r>
            <a:br>
              <a:rPr lang="sk-SK" sz="4400" dirty="0">
                <a:latin typeface="Berlin Sans FB Demi" pitchFamily="34" charset="0"/>
              </a:rPr>
            </a:br>
            <a:r>
              <a:rPr lang="sk-SK" sz="4400" dirty="0">
                <a:latin typeface="Berlin Sans FB Demi" pitchFamily="34" charset="0"/>
              </a:rPr>
              <a:t>k </a:t>
            </a:r>
            <a:r>
              <a:rPr lang="sk-SK" sz="4400" dirty="0" err="1">
                <a:latin typeface="Berlin Sans FB Demi" pitchFamily="34" charset="0"/>
              </a:rPr>
              <a:t>podporE</a:t>
            </a:r>
            <a:r>
              <a:rPr lang="sk-SK" sz="4400" dirty="0">
                <a:latin typeface="Berlin Sans FB Demi" pitchFamily="34" charset="0"/>
              </a:rPr>
              <a:t> obehovej ekonomiky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57490" y="5589240"/>
            <a:ext cx="5114778" cy="936104"/>
          </a:xfrm>
        </p:spPr>
        <p:txBody>
          <a:bodyPr/>
          <a:lstStyle/>
          <a:p>
            <a:r>
              <a:rPr lang="sk-SK" sz="28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Mgr. Božena </a:t>
            </a:r>
            <a:r>
              <a:rPr lang="sk-SK" sz="2800" b="1" dirty="0" err="1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Stašenková</a:t>
            </a:r>
            <a:r>
              <a:rPr lang="sk-SK" sz="28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, PhD.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16998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BD0A40-DE70-FC0F-A972-DB06C6C79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Bezobalová predajňa – </a:t>
            </a:r>
            <a:r>
              <a:rPr lang="sk-SK"/>
              <a:t>z farmy</a:t>
            </a:r>
            <a:endParaRPr lang="sk-SK" dirty="0"/>
          </a:p>
        </p:txBody>
      </p:sp>
      <p:pic>
        <p:nvPicPr>
          <p:cNvPr id="6" name="Zástupný objekt pre obsah 5">
            <a:extLst>
              <a:ext uri="{FF2B5EF4-FFF2-40B4-BE49-F238E27FC236}">
                <a16:creationId xmlns:a16="http://schemas.microsoft.com/office/drawing/2014/main" id="{EBF6FDA7-9CD0-0F2C-814F-0E097F2F178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83238"/>
            <a:ext cx="7242048" cy="4374762"/>
          </a:xfrm>
        </p:spPr>
      </p:pic>
    </p:spTree>
    <p:extLst>
      <p:ext uri="{BB962C8B-B14F-4D97-AF65-F5344CB8AC3E}">
        <p14:creationId xmlns:p14="http://schemas.microsoft.com/office/powerpoint/2010/main" val="3523529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41B328-1086-1829-FA80-5D0B03DE5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Informačné zdroje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7CB8F20-72D2-7700-29EE-B783F553F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http://www.separujodpad.sk/index.php/samosprava/udalosti/267-vedeli-ste-ze.html</a:t>
            </a:r>
            <a:endParaRPr lang="sk-SK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sk-SK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https://nulaodpadu.sk/mapa-bezobalovych-obchodov</a:t>
            </a:r>
            <a:endParaRPr lang="sk-SK" sz="1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sk-SK" sz="1800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Bezobalové vrecko na chlieb Slovensko - VO :: Vrecko na chlieb</a:t>
            </a:r>
            <a:endParaRPr lang="sk-SK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1800" u="sng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Packaging</a:t>
            </a:r>
            <a:r>
              <a:rPr lang="sk-SK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sk-SK" sz="1800" u="sng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</a:t>
            </a:r>
            <a:r>
              <a:rPr lang="sk-SK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sk-SK" sz="1800" u="sng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Shops</a:t>
            </a:r>
            <a:r>
              <a:rPr lang="sk-SK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in </a:t>
            </a:r>
            <a:r>
              <a:rPr lang="sk-SK" sz="1800" u="sng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Europe</a:t>
            </a:r>
            <a:r>
              <a:rPr lang="sk-SK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- </a:t>
            </a:r>
            <a:r>
              <a:rPr lang="sk-SK" sz="1800" u="sng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</a:t>
            </a:r>
            <a:r>
              <a:rPr lang="sk-SK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sk-SK" sz="1800" u="sng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initial</a:t>
            </a:r>
            <a:r>
              <a:rPr lang="sk-SK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report - </a:t>
            </a:r>
            <a:r>
              <a:rPr lang="sk-SK" sz="1800" u="sng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Zero</a:t>
            </a:r>
            <a:r>
              <a:rPr lang="sk-SK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sk-SK" sz="1800" u="sng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Waste</a:t>
            </a:r>
            <a:r>
              <a:rPr lang="sk-SK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sk-SK" sz="1800" u="sng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Europe</a:t>
            </a:r>
            <a:r>
              <a:rPr lang="sk-SK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sk-SK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2020_06_30_zwe_pfs_executive_study.pdf (zerowasteeurope.eu)</a:t>
            </a:r>
            <a:endParaRPr lang="sk-SK" sz="1800" u="sng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hlinkClick r:id="rId7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spcAft>
                <a:spcPts val="1800"/>
              </a:spcAft>
            </a:pPr>
            <a:r>
              <a:rPr lang="sk-SK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Fakty o prínosoch zálohovania jednorazových nápojových obalov na Slovensku | CEPTA - Centrum pre </a:t>
            </a:r>
            <a:r>
              <a:rPr lang="sk-SK" sz="1800" u="sng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trvaloudržateľné</a:t>
            </a:r>
            <a:r>
              <a:rPr lang="sk-SK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alternatívy</a:t>
            </a:r>
            <a:endParaRPr lang="sk-SK" sz="1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800"/>
              </a:spcAft>
            </a:pPr>
            <a:r>
              <a:rPr lang="sk-SK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http://www.separujodpad.sk/index.php/samosprava/udalosti/267-vedeli-ste-ze.html</a:t>
            </a:r>
            <a:endParaRPr lang="sk-SK" sz="1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800"/>
              </a:spcAft>
            </a:pPr>
            <a:r>
              <a:rPr lang="sk-SK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http://www.priateliazeme.sk/spz/files/Plastics_brozura_OK.PDF</a:t>
            </a:r>
            <a:endParaRPr lang="sk-SK" sz="1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800"/>
              </a:spcAft>
            </a:pPr>
            <a:r>
              <a:rPr lang="sk-SK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http://www.priateliazeme.sk/spz/en/nebezpecne-plasty</a:t>
            </a:r>
            <a:endParaRPr lang="sk-SK" sz="1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sk-SK" sz="1800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http://www.veda-technika.sk/SK/aktuality/2013/problematika_plastoveho_odpadu_v_zivotnom_prostredi.html</a:t>
            </a:r>
            <a:endParaRPr lang="sk-SK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947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2">
            <a:extLst>
              <a:ext uri="{FF2B5EF4-FFF2-40B4-BE49-F238E27FC236}">
                <a16:creationId xmlns:a16="http://schemas.microsoft.com/office/drawing/2014/main" id="{3189DC76-19D5-3525-8D5A-96044B35F5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908720"/>
            <a:ext cx="63500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953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2">
            <a:extLst>
              <a:ext uri="{FF2B5EF4-FFF2-40B4-BE49-F238E27FC236}">
                <a16:creationId xmlns:a16="http://schemas.microsoft.com/office/drawing/2014/main" id="{AF5E77F8-73F5-8C77-8685-9B58571B1A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41748"/>
            <a:ext cx="9144000" cy="4774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888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B4D768-0B94-2461-1D63-FAFCA1DA6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BezobalovÉ</a:t>
            </a:r>
            <a:r>
              <a:rPr lang="sk-SK" dirty="0"/>
              <a:t> nakupovanie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E480C0B-20E2-7045-153E-AACDEF686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000" dirty="0">
                <a:solidFill>
                  <a:srgbClr val="0F142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Mnohé potreby pre život spotrebiteľa  je  možné dnes nakupovať buď bez obalu alebo nahradiť znovu použiteľnou alternatívou. </a:t>
            </a:r>
          </a:p>
          <a:p>
            <a:r>
              <a:rPr lang="sk-SK" sz="2000" dirty="0">
                <a:solidFill>
                  <a:srgbClr val="0F142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Pokiaľ si spotrebiteľ nedonesie vec v obale, nemá čo do koša vyhodiť. </a:t>
            </a:r>
          </a:p>
          <a:p>
            <a:r>
              <a:rPr lang="sk-SK" sz="2000" dirty="0">
                <a:solidFill>
                  <a:srgbClr val="0F142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Výsledkom bezobalového nakupovania je zmenšenie množstva odpadu, a tak spotrebiteľ napĺňa odpadkový kôš nie za dva dni, ale za dva týždne. </a:t>
            </a:r>
          </a:p>
          <a:p>
            <a:r>
              <a:rPr lang="sk-SK" sz="2000" dirty="0">
                <a:solidFill>
                  <a:srgbClr val="0F142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Nemenej dôležitý efekt je šetrenie finančnými zdrojmi  finančný dopad.</a:t>
            </a:r>
          </a:p>
          <a:p>
            <a:r>
              <a:rPr lang="sk-SK" sz="2000" dirty="0">
                <a:solidFill>
                  <a:srgbClr val="0F142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Výsledky  nového  modelu nakupovania môžu spotrebiteľa posunúť k ďalším krokom. </a:t>
            </a:r>
            <a:endParaRPr lang="sk-SK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34968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4B9620-6A4E-06A5-5B3D-8C0F362F6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BEZOBALOVÉ predajne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BD1749F-C05E-23DB-359D-25B5D0F14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https://nulaodpadu.sk/mapa-bezobalovych-obchodov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A8DA9F16-505F-7AF7-9F88-CC63EE3614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92896"/>
            <a:ext cx="7239000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65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2">
            <a:extLst>
              <a:ext uri="{FF2B5EF4-FFF2-40B4-BE49-F238E27FC236}">
                <a16:creationId xmlns:a16="http://schemas.microsoft.com/office/drawing/2014/main" id="{DA933EFD-F08F-6F79-A605-66049F0AEB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225" y="1695450"/>
            <a:ext cx="5797550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110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2">
            <a:extLst>
              <a:ext uri="{FF2B5EF4-FFF2-40B4-BE49-F238E27FC236}">
                <a16:creationId xmlns:a16="http://schemas.microsoft.com/office/drawing/2014/main" id="{BA61E1F7-7A27-DC6A-0BA9-3B29AC8180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4948"/>
            <a:ext cx="9144000" cy="6048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397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72306B-DBDC-241A-203B-364563D49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Význam bezobalového nakupovania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DCCC120-F2A4-4532-CF39-9022718FF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Znížite množstvo vyprodukovaného obalového odpadu a pri ich výrobe použité ohromné ​​množstvo energie, vody a chémie</a:t>
            </a:r>
          </a:p>
          <a:p>
            <a:r>
              <a:rPr lang="sk-SK" dirty="0"/>
              <a:t>Znížite množstvo aditív, konzervantov a všemožnej chémie vo vašom jedle aj domácnosti, priemyselne spracované jedlá sú plné rôznych konzervantov, náhradiek, aróm, ochucovadiel s množstvom cukru a soli</a:t>
            </a:r>
          </a:p>
          <a:p>
            <a:r>
              <a:rPr lang="sk-SK" dirty="0"/>
              <a:t>Ušetríte  peniaze aj čas,  nakupujete väčšie zásoby a vyhnete sa tak častým a spontánnym nákupom vecí, ktoré v skutočnosti vôbec nepotrebujete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88426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0E65E4-F402-3A72-E22C-65C707D29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zodpovednosť a úžitok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1290C08-F129-9FE1-EA55-AF7BFB0B7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získate produkty vysokej kvality, často lokálne alebo s jasným pôvodom a čím ďalej aj v </a:t>
            </a:r>
            <a:r>
              <a:rPr lang="sk-SK" dirty="0" err="1"/>
              <a:t>biokvalite</a:t>
            </a:r>
            <a:endParaRPr lang="sk-SK" dirty="0"/>
          </a:p>
          <a:p>
            <a:r>
              <a:rPr lang="sk-SK" dirty="0"/>
              <a:t>Podporíte lokálnu ekonomiku a ekologické poľnohospodárstvo, ktoré je z veľkej časti od drobných poľnohospodárov a výrobcov</a:t>
            </a:r>
          </a:p>
          <a:p>
            <a:r>
              <a:rPr lang="sk-SK" dirty="0"/>
              <a:t>Rozrastá sa aj ponuka produktov</a:t>
            </a:r>
          </a:p>
          <a:p>
            <a:r>
              <a:rPr lang="sk-SK" dirty="0"/>
              <a:t>Spojenie prírody a ekonomiky :  aký dopad na náš život má naša konzumácia a aký je z toho úžitok</a:t>
            </a:r>
          </a:p>
        </p:txBody>
      </p:sp>
    </p:spTree>
    <p:extLst>
      <p:ext uri="{BB962C8B-B14F-4D97-AF65-F5344CB8AC3E}">
        <p14:creationId xmlns:p14="http://schemas.microsoft.com/office/powerpoint/2010/main" val="41627874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xusný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Luxusn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uxusn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1844</TotalTime>
  <Words>408</Words>
  <Application>Microsoft Office PowerPoint</Application>
  <PresentationFormat>Prezentácia na obrazovke (4:3)</PresentationFormat>
  <Paragraphs>31</Paragraphs>
  <Slides>11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8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20" baseType="lpstr">
      <vt:lpstr>Arial</vt:lpstr>
      <vt:lpstr>Baskerville Old Face</vt:lpstr>
      <vt:lpstr>Berlin Sans FB Demi</vt:lpstr>
      <vt:lpstr>Calibri</vt:lpstr>
      <vt:lpstr>Times New Roman</vt:lpstr>
      <vt:lpstr>Trebuchet MS</vt:lpstr>
      <vt:lpstr>Wingdings</vt:lpstr>
      <vt:lpstr>Wingdings 2</vt:lpstr>
      <vt:lpstr>Luxusný</vt:lpstr>
      <vt:lpstr>Vzdelávanie  spotrebiteľov  k podporE obehovej ekonomiky</vt:lpstr>
      <vt:lpstr>Prezentácia programu PowerPoint</vt:lpstr>
      <vt:lpstr>Prezentácia programu PowerPoint</vt:lpstr>
      <vt:lpstr>BezobalovÉ nakupovanie</vt:lpstr>
      <vt:lpstr>BEZOBALOVÉ predajne</vt:lpstr>
      <vt:lpstr>Prezentácia programu PowerPoint</vt:lpstr>
      <vt:lpstr>Prezentácia programu PowerPoint</vt:lpstr>
      <vt:lpstr>Význam bezobalového nakupovania</vt:lpstr>
      <vt:lpstr>zodpovednosť a úžitok </vt:lpstr>
      <vt:lpstr>Bezobalová predajňa – z farmy</vt:lpstr>
      <vt:lpstr>Informačné 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Koncepcia riadiacej práce</dc:title>
  <dc:creator>uzivatel</dc:creator>
  <cp:lastModifiedBy>Bozena Stasenkova</cp:lastModifiedBy>
  <cp:revision>105</cp:revision>
  <dcterms:created xsi:type="dcterms:W3CDTF">2010-06-22T18:27:35Z</dcterms:created>
  <dcterms:modified xsi:type="dcterms:W3CDTF">2022-11-03T23:24:05Z</dcterms:modified>
  <cp:contentStatus/>
</cp:coreProperties>
</file>