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12"/>
  </p:notesMasterIdLst>
  <p:sldIdLst>
    <p:sldId id="277" r:id="rId2"/>
    <p:sldId id="278" r:id="rId3"/>
    <p:sldId id="280" r:id="rId4"/>
    <p:sldId id="285" r:id="rId5"/>
    <p:sldId id="279" r:id="rId6"/>
    <p:sldId id="283" r:id="rId7"/>
    <p:sldId id="286" r:id="rId8"/>
    <p:sldId id="281" r:id="rId9"/>
    <p:sldId id="289" r:id="rId10"/>
    <p:sldId id="290" r:id="rId11"/>
  </p:sldIdLst>
  <p:sldSz cx="9144000" cy="6858000" type="screen4x3"/>
  <p:notesSz cx="6881813" cy="9710738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434" autoAdjust="0"/>
  </p:normalViewPr>
  <p:slideViewPr>
    <p:cSldViewPr>
      <p:cViewPr varScale="1">
        <p:scale>
          <a:sx n="75" d="100"/>
          <a:sy n="75" d="100"/>
        </p:scale>
        <p:origin x="1044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0A782C-3AD1-4586-9DB5-37AECB4A2110}" type="datetimeFigureOut">
              <a:rPr lang="sk-SK" smtClean="0"/>
              <a:t>29. 12. 2022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1214438"/>
            <a:ext cx="4368800" cy="3276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8975" y="4673600"/>
            <a:ext cx="5505450" cy="3822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9223375"/>
            <a:ext cx="2982913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97313" y="9223375"/>
            <a:ext cx="2982912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CC1EE1-9DC8-43F1-8B17-3E064603B2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66015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vná spojnica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sk-SK"/>
              <a:t>Kliknite sem a upravte štýl predlohy podnadpisov.</a:t>
            </a:r>
            <a:endParaRPr lang="en-US"/>
          </a:p>
        </p:txBody>
      </p:sp>
      <p:sp>
        <p:nvSpPr>
          <p:cNvPr id="6" name="Zástupný symbol dátumu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4724E73-62DB-47B7-B642-140E4717B429}" type="datetimeFigureOut">
              <a:rPr lang="sk-SK"/>
              <a:pPr>
                <a:defRPr/>
              </a:pPr>
              <a:t>29. 12. 2022</a:t>
            </a:fld>
            <a:endParaRPr lang="sk-SK"/>
          </a:p>
        </p:txBody>
      </p:sp>
      <p:sp>
        <p:nvSpPr>
          <p:cNvPr id="7" name="Zástupný symbol päty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sk-SK"/>
          </a:p>
        </p:txBody>
      </p:sp>
      <p:sp>
        <p:nvSpPr>
          <p:cNvPr id="8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CFEFC82-A895-4429-BF03-D92D00039D6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D4489-60C1-4B78-BE60-03680CF441F3}" type="datetimeFigureOut">
              <a:rPr lang="sk-SK"/>
              <a:pPr>
                <a:defRPr/>
              </a:pPr>
              <a:t>29. 12. 2022</a:t>
            </a:fld>
            <a:endParaRPr lang="sk-SK"/>
          </a:p>
        </p:txBody>
      </p:sp>
      <p:sp>
        <p:nvSpPr>
          <p:cNvPr id="5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22641-C2A6-4D43-ACE9-879423CF02B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CE166C-0CA5-4651-AFFF-A91BCF2A3457}" type="datetimeFigureOut">
              <a:rPr lang="sk-SK"/>
              <a:pPr>
                <a:defRPr/>
              </a:pPr>
              <a:t>29. 12. 2022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9EAF8D27-A41E-4B0F-A715-8ACAEB20B1F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261FA-1C53-4F91-BCFB-C1A96BE11423}" type="datetimeFigureOut">
              <a:rPr lang="sk-SK"/>
              <a:pPr>
                <a:defRPr/>
              </a:pPr>
              <a:t>29. 12. 2022</a:t>
            </a:fld>
            <a:endParaRPr lang="sk-SK"/>
          </a:p>
        </p:txBody>
      </p:sp>
      <p:sp>
        <p:nvSpPr>
          <p:cNvPr id="5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41D23-210F-411B-8548-97F405E2A40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051C3B7-DA4D-449C-85D2-ECF7594D105F}" type="datetimeFigureOut">
              <a:rPr lang="sk-SK"/>
              <a:pPr>
                <a:defRPr/>
              </a:pPr>
              <a:t>29. 12. 2022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2917453-396F-4798-8151-74877721721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Zástupný symbol dátumu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9DFFF-EEE8-43C7-916B-AE90E1AB5D66}" type="datetimeFigureOut">
              <a:rPr lang="sk-SK"/>
              <a:pPr>
                <a:defRPr/>
              </a:pPr>
              <a:t>29. 12. 2022</a:t>
            </a:fld>
            <a:endParaRPr lang="sk-SK"/>
          </a:p>
        </p:txBody>
      </p:sp>
      <p:sp>
        <p:nvSpPr>
          <p:cNvPr id="6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046E1-1BE9-4B41-A01A-562B544759D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7" name="Zástupný symbol dátumu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AAEFB-7EA3-4F92-B874-C9B431F3A856}" type="datetimeFigureOut">
              <a:rPr lang="sk-SK"/>
              <a:pPr>
                <a:defRPr/>
              </a:pPr>
              <a:t>29. 12. 2022</a:t>
            </a:fld>
            <a:endParaRPr lang="sk-SK"/>
          </a:p>
        </p:txBody>
      </p:sp>
      <p:sp>
        <p:nvSpPr>
          <p:cNvPr id="8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829F0-68D7-4B01-8279-3FA469ACA82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dátumu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D9629-1475-481E-94CA-A06CC19CA77B}" type="datetimeFigureOut">
              <a:rPr lang="sk-SK"/>
              <a:pPr>
                <a:defRPr/>
              </a:pPr>
              <a:t>29. 12. 2022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0C5F1-56BA-4B6B-8A3A-65CE4D644E6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E0B1D-9A5E-43D4-8FE1-90E01C5F00A9}" type="datetimeFigureOut">
              <a:rPr lang="sk-SK"/>
              <a:pPr>
                <a:defRPr/>
              </a:pPr>
              <a:t>29. 12. 2022</a:t>
            </a:fld>
            <a:endParaRPr lang="sk-SK"/>
          </a:p>
        </p:txBody>
      </p:sp>
      <p:sp>
        <p:nvSpPr>
          <p:cNvPr id="3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96C57-E564-4803-BD06-680F036C03A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Zástupný symbol dátumu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80732-E347-4BDB-A529-BDA23CA4E277}" type="datetimeFigureOut">
              <a:rPr lang="sk-SK"/>
              <a:pPr>
                <a:defRPr/>
              </a:pPr>
              <a:t>29. 12. 2022</a:t>
            </a:fld>
            <a:endParaRPr lang="sk-SK"/>
          </a:p>
        </p:txBody>
      </p:sp>
      <p:sp>
        <p:nvSpPr>
          <p:cNvPr id="6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DD82B-C799-48D0-80F0-75D9BE5977E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ĺžnik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sk-SK"/>
              <a:t>Kliknite sem a upravte štýl predlohy nadpisov.</a:t>
            </a:r>
            <a:endParaRPr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10" name="Zástupný symbol obrázka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sk-SK" noProof="0"/>
              <a:t>Ak chcete pridať obrázok, kliknite na ikonu</a:t>
            </a:r>
            <a:endParaRPr lang="en-US" noProof="0" dirty="0"/>
          </a:p>
        </p:txBody>
      </p:sp>
      <p:sp>
        <p:nvSpPr>
          <p:cNvPr id="7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77A84F4-7886-4BE3-9D72-14A7BE711316}" type="datetimeFigureOut">
              <a:rPr lang="sk-SK"/>
              <a:pPr>
                <a:defRPr/>
              </a:pPr>
              <a:t>29. 12. 2022</a:t>
            </a:fld>
            <a:endParaRPr lang="sk-SK"/>
          </a:p>
        </p:txBody>
      </p:sp>
      <p:sp>
        <p:nvSpPr>
          <p:cNvPr id="8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FE4AB6-EB10-4625-841A-45D52D94F58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nadpisu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1030" name="Zástupný symbol textu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27" name="Zástupný symbol dátumu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629AEB1-AA45-469D-929F-A78E79A0A4CB}" type="datetimeFigureOut">
              <a:rPr lang="sk-SK"/>
              <a:pPr>
                <a:defRPr/>
              </a:pPr>
              <a:t>29. 12. 2022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AA8CE7E-DAB3-470C-89E4-5B341BAA41D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66" r:id="rId2"/>
    <p:sldLayoutId id="2147484074" r:id="rId3"/>
    <p:sldLayoutId id="2147484067" r:id="rId4"/>
    <p:sldLayoutId id="2147484068" r:id="rId5"/>
    <p:sldLayoutId id="2147484069" r:id="rId6"/>
    <p:sldLayoutId id="2147484070" r:id="rId7"/>
    <p:sldLayoutId id="2147484071" r:id="rId8"/>
    <p:sldLayoutId id="2147484075" r:id="rId9"/>
    <p:sldLayoutId id="2147484072" r:id="rId10"/>
    <p:sldLayoutId id="214748407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10CF9B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10CF9B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10CF9B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olarniasociace.cz/cs/aktualne/28871-cesko-ve-fotovoltaice-prerazuje-na-vyssi-rychlost-ani-tak-ale-rust-nestaci--stat-musi-jednat-vyrazne-pruzneji" TargetMode="External"/><Relationship Id="rId3" Type="http://schemas.openxmlformats.org/officeDocument/2006/relationships/hyperlink" Target="https://www.smart-energy.com/industry-sectors/distributed-generation/prosumers-in-europe-a-growing-trend/" TargetMode="External"/><Relationship Id="rId7" Type="http://schemas.openxmlformats.org/officeDocument/2006/relationships/hyperlink" Target="https://energy-communities-repository.ec.europa.eu/energy-communities_en" TargetMode="External"/><Relationship Id="rId2" Type="http://schemas.openxmlformats.org/officeDocument/2006/relationships/hyperlink" Target="https://www.youtube.com/watch?v=1jBvrzY6om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nergiaweb.sk/2022/12/18/kolko-ta-fotovoltika-vlastne-vyraba/" TargetMode="External"/><Relationship Id="rId5" Type="http://schemas.openxmlformats.org/officeDocument/2006/relationships/hyperlink" Target="https://www.siea.sk/medzinarodne-projekty/aktualne-projekty/" TargetMode="External"/><Relationship Id="rId4" Type="http://schemas.openxmlformats.org/officeDocument/2006/relationships/hyperlink" Target="https://www.nadaciapontis.sk/wp-content/uploads/2019/01/9.1.1.-OE-SK-web-verzia-01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eludi.sk/zz/2012-25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533400"/>
            <a:ext cx="8136904" cy="2679576"/>
          </a:xfrm>
        </p:spPr>
        <p:txBody>
          <a:bodyPr/>
          <a:lstStyle/>
          <a:p>
            <a:r>
              <a:rPr lang="sk-SK" sz="4400" dirty="0">
                <a:latin typeface="Berlin Sans FB Demi" pitchFamily="34" charset="0"/>
              </a:rPr>
              <a:t>Vzdelávanie </a:t>
            </a:r>
            <a:br>
              <a:rPr lang="sk-SK" sz="4400" dirty="0">
                <a:latin typeface="Berlin Sans FB Demi" pitchFamily="34" charset="0"/>
              </a:rPr>
            </a:br>
            <a:r>
              <a:rPr lang="sk-SK" sz="4400" dirty="0">
                <a:latin typeface="Berlin Sans FB Demi" pitchFamily="34" charset="0"/>
              </a:rPr>
              <a:t>spotrebiteľov k </a:t>
            </a:r>
            <a:r>
              <a:rPr lang="sk-SK" sz="4400" dirty="0" err="1">
                <a:latin typeface="Berlin Sans FB Demi" pitchFamily="34" charset="0"/>
              </a:rPr>
              <a:t>podporE</a:t>
            </a:r>
            <a:r>
              <a:rPr lang="sk-SK" sz="4400" dirty="0">
                <a:latin typeface="Berlin Sans FB Demi" pitchFamily="34" charset="0"/>
              </a:rPr>
              <a:t>  obehovej ekonomiky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57490" y="5589240"/>
            <a:ext cx="5114778" cy="936104"/>
          </a:xfrm>
        </p:spPr>
        <p:txBody>
          <a:bodyPr/>
          <a:lstStyle/>
          <a:p>
            <a:r>
              <a:rPr lang="sk-SK" sz="28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Mgr. Božena </a:t>
            </a:r>
            <a:r>
              <a:rPr lang="sk-SK" sz="2800" b="1" dirty="0" err="1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Stašenková</a:t>
            </a:r>
            <a:r>
              <a:rPr lang="sk-SK" sz="28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, PhD.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16998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D39940-083F-4C24-5F0E-7943B0652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Ďalšie zdroje informácií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9026C49-6699-54EB-9209-6892F6810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18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https://www.youtube.com/watch?v=1jBvrzY6omU</a:t>
            </a:r>
            <a:endParaRPr lang="sk-SK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k-SK" sz="18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https://www.smart-energy.com/industry-sectors/distributed-generation/prosumers-in-europe-a-growing-trend/</a:t>
            </a:r>
            <a:endParaRPr lang="sk-SK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k-SK" sz="18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https://www.nadaciapontis.sk/wp-content/uploads/2019/01/9.1.1.-OE-SK-web-verzia-01.pdf</a:t>
            </a:r>
            <a:r>
              <a:rPr lang="sk-SK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sk-SK" sz="18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Aktuálne medzinárodné projekty v oblasti energetiky, na ktorých sa podieľa SIEA - SIEA</a:t>
            </a:r>
            <a:endParaRPr lang="sk-SK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k-SK" sz="18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Koľko tá </a:t>
            </a:r>
            <a:r>
              <a:rPr lang="sk-SK" sz="1800" u="sng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fotovoltika</a:t>
            </a:r>
            <a:r>
              <a:rPr lang="sk-SK" sz="18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vlastne „vyrába“? - EnergiaWeb.sk</a:t>
            </a:r>
            <a:endParaRPr lang="sk-SK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k-SK" sz="1800" u="sng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Energetické </a:t>
            </a:r>
            <a:r>
              <a:rPr lang="sk-SK" sz="1800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spoločenstvá (europa.eu)</a:t>
            </a:r>
            <a:endParaRPr lang="sk-SK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k-SK" sz="18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https://www.smart-energy.com/industry-sectors/distributed-generation/prosumers-in-europe-a-growing-trend</a:t>
            </a:r>
            <a:r>
              <a:rPr lang="sk-SK" sz="1800" u="sng" dirty="0">
                <a:solidFill>
                  <a:srgbClr val="E2D7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endParaRPr lang="sk-SK" sz="1800" u="sng" dirty="0">
              <a:solidFill>
                <a:srgbClr val="E2D7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k-SK" sz="18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https://www.solarniasociace.cz/cs/aktualne/28871-cesko-ve-fotovoltaice-prerazuje-na-vyssi-rychlost-ani-tak-ale-rust-nestaci--stat-musi-jednat-vyrazne-pruzneji</a:t>
            </a:r>
            <a:endParaRPr lang="sk-SK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73905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B4D768-0B94-2461-1D63-FAFCA1DA6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Energetické spoločenstvá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E480C0B-20E2-7045-153E-AACDEF686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 pasívneho  odberateľa energie  sa v súčasnosti stáva  „ </a:t>
            </a:r>
            <a:r>
              <a:rPr lang="sk-SK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prosumer</a:t>
            </a:r>
            <a:r>
              <a:rPr lang="sk-SK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“, ktorý energiu nielen spotrebúva, ale  stáva sa  aktívnym participantom  na trhu s energiami, pretože  energiu zároveň produkuje</a:t>
            </a:r>
          </a:p>
          <a:p>
            <a:endParaRPr lang="sk-SK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sk-SK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Trend rozširovania  </a:t>
            </a:r>
            <a:r>
              <a:rPr lang="sk-SK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prosumerov</a:t>
            </a:r>
            <a:r>
              <a:rPr lang="sk-SK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prináša   energie z obnoviteľných zdrojov a energetické spoločenstvá, ktoré môžu elektrinu z obnoviteľných zdrojov vyrábať pre vlastnú potrebu, ale tiež skladovať alebo predávať - či už priamo alebo prostredníctvom agregácie</a:t>
            </a:r>
          </a:p>
          <a:p>
            <a:endParaRPr lang="sk-SK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sk-SK" sz="2000" dirty="0"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Mladá generácia ukazuje staršej, že spotrebiteľ sa môže byť aj výrobcom a s využitím  lokálnych, obnoviteľných zdrojov prispievať  k udržateľnej spotrebe </a:t>
            </a:r>
            <a:endParaRPr lang="sk-SK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34968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3EB8AC-D07B-64A9-872D-CE80D6AF8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Dôvera spotrebiteľov 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0EE1BA6-2397-589D-FBD3-6F81809A7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Európska</a:t>
            </a:r>
            <a:r>
              <a:rPr lang="sk-SK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únia dlhodobo vyzýva členské štáty, aby  podporili využívanie obnoviteľných zdrojov  energie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Nedôvera voči obnoviteľným zdrojom energie často pramení z nedostatočnej účasti občanov na rozhodovacích  procesoch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Všetky členské štáty majú zaručiť účasť verejnosti, prístup k spravodlivosti a  informáciám o rozhodovaní o životnom prostredí</a:t>
            </a:r>
          </a:p>
          <a:p>
            <a:r>
              <a:rPr lang="sk-SK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Európa je hostiteľom mnohých spoločenstiev obnoviteľnej energie, ktoré ponúkajú konkrétne príklady veľkých výhod, ak je zvolený vhodný prístup  zameraný  na ľudí</a:t>
            </a:r>
          </a:p>
          <a:p>
            <a:endParaRPr lang="sk-SK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sk-SK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873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AF09F3-8FAA-3800-29B9-44C90135B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Príklady z EÚ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68E2590-83CC-20F3-A6C7-9DB7C8929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Môžu spotrebitelia produkovať energiu ? Môžu dokonca vyprodukovať viac energie než jej potrebujú? Predstavíme Vám  príbeh jedného energetického  spoločenstva, ktoré prispieva  k udržateľnej spotrebe</a:t>
            </a:r>
          </a:p>
          <a:p>
            <a:r>
              <a:rPr lang="sk-SK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Pred desiatimi rokmi vzniklo energetické spoločenstvo v holandskom meste </a:t>
            </a:r>
            <a:r>
              <a:rPr lang="sk-SK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Groningen</a:t>
            </a:r>
            <a:r>
              <a:rPr lang="sk-SK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ktoré si postavilo </a:t>
            </a:r>
            <a:r>
              <a:rPr lang="sk-SK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fotovoltaickú</a:t>
            </a:r>
            <a:r>
              <a:rPr lang="sk-SK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elektráreň. Úspešný energetický projekt </a:t>
            </a:r>
            <a:r>
              <a:rPr lang="sk-SK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využiti</a:t>
            </a:r>
            <a:r>
              <a:rPr lang="sk-SK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obnoviteľných zdrojov  je zapojením občanov, verejného sektora  </a:t>
            </a:r>
            <a:r>
              <a:rPr lang="sk-SK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crowdfundigovej</a:t>
            </a:r>
            <a:r>
              <a:rPr lang="sk-SK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kampane  a bankového úveru</a:t>
            </a:r>
          </a:p>
          <a:p>
            <a:endParaRPr lang="sk-SK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sk-SK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sk-SK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sk-SK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sk-SK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k-SK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pixabay_solar-578679_1920   </a:t>
            </a:r>
          </a:p>
          <a:p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E4753833-7EFC-08D6-9420-6C5C5C56EB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9" y="4581128"/>
            <a:ext cx="3528392" cy="1598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220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5B5670-6356-CB83-63EA-99B0359AF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Aktívni sú spotrebitelia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5934968-9812-FA34-D60C-C7B1E89C8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sk-SK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Pred desiatimi rokmi vzniklo energetické spoločenstvo v holandskom meste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Groningen</a:t>
            </a:r>
            <a:r>
              <a:rPr lang="sk-SK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ktoré si postavilo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fotovoltaickú</a:t>
            </a:r>
            <a:r>
              <a:rPr lang="sk-SK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elektráreň. Úspešný energetický projekt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využiti</a:t>
            </a:r>
            <a:r>
              <a:rPr lang="sk-SK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obnoviteľných zdrojov  je zapojením občanov, verejného sektora 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crowdfundigovej</a:t>
            </a:r>
            <a:r>
              <a:rPr lang="sk-SK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kampane  a bankového úveru.      </a:t>
            </a: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  <p:pic>
        <p:nvPicPr>
          <p:cNvPr id="4" name="Google Shape;93;p17">
            <a:extLst>
              <a:ext uri="{FF2B5EF4-FFF2-40B4-BE49-F238E27FC236}">
                <a16:creationId xmlns:a16="http://schemas.microsoft.com/office/drawing/2014/main" id="{58BC102A-1988-E5E5-3566-B78A082E8EC0}"/>
              </a:ext>
            </a:extLst>
          </p:cNvPr>
          <p:cNvPicPr/>
          <p:nvPr/>
        </p:nvPicPr>
        <p:blipFill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20" y="3356992"/>
            <a:ext cx="7776864" cy="30993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9361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0B15AD-E4FD-3B86-520D-60EC8BEE0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Energetické spoločenstvo  v </a:t>
            </a:r>
            <a:r>
              <a:rPr lang="sk-SK" dirty="0" err="1"/>
              <a:t>poľsku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DC0B0CC-8E20-7318-90D4-A27AD6405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Obytná komunita, energetické spoločenstvo   v </a:t>
            </a:r>
            <a:r>
              <a:rPr lang="sk-SK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Szczytnom</a:t>
            </a:r>
            <a:endParaRPr lang="sk-SK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r>
              <a:rPr lang="sk-SK" dirty="0">
                <a:solidFill>
                  <a:srgbClr val="000000"/>
                </a:solidFill>
                <a:latin typeface="Roboto" panose="02000000000000000000" pitchFamily="2" charset="0"/>
              </a:rPr>
              <a:t>V</a:t>
            </a:r>
            <a:r>
              <a:rPr lang="sk-SK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roku 2014 kotolňa vykurujúca ich blok ohlásila ďalšie zvýšenie na vykurovanie ich budovy, rozhodli sa niečo urobiť! </a:t>
            </a:r>
          </a:p>
          <a:p>
            <a:r>
              <a:rPr lang="sk-SK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Komunita sa rozhodla pre hybridný systém. V kaskáde pracujú dve zemné tepelné čerpadlá s vykurovacím výkonom 120 kW</a:t>
            </a:r>
          </a:p>
          <a:p>
            <a:r>
              <a:rPr lang="sk-SK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Na streche objektu sú </a:t>
            </a:r>
            <a:r>
              <a:rPr lang="sk-SK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fotovoltaické</a:t>
            </a:r>
            <a:r>
              <a:rPr lang="sk-SK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panely s výkonom 40kW.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45861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8A1DFC-A835-48BF-423B-B98BDE232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Efektívne aj ekonomické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2298E62-A678-FE1F-E491-6A8542D24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Čerpadlá poháňané </a:t>
            </a:r>
            <a:r>
              <a:rPr lang="sk-SK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fotovoltaikou</a:t>
            </a:r>
            <a:r>
              <a:rPr lang="sk-SK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podporované zásobníkom energie zhromažďujú prirodzené teplo zeme a odovzdávajú ho do vykurovacieho systému, čím zabezpečujú vykurovanie celej budovy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Dodatočne sú nainštalované slnečné kolektory na ohrev vody.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Celkovo dve tepelné čerpadlá vykurujú budovu s rozlohou 2150 m2 a dodatočne zabezpečujú teplú vodu v celom bloku</a:t>
            </a:r>
          </a:p>
          <a:p>
            <a:r>
              <a:rPr lang="sk-SK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 zväčšení balkónov a osadení ďalších FV panelov  neplatia za kúrenie a teplú vodu, ale predávajú  prebytočnú  energiu do siete</a:t>
            </a:r>
            <a:endParaRPr lang="sk-SK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379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F34972-1187-F569-6C86-0F1E44344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Skúsenosti zo spojeného kráľovstva  VB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9D90BC9-ED53-CE32-465F-4B207AA9C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Ďalším zaujímavým príkladom je </a:t>
            </a:r>
            <a:r>
              <a:rPr lang="sk-SK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Brixton</a:t>
            </a:r>
            <a:r>
              <a:rPr lang="sk-SK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Solar</a:t>
            </a:r>
            <a:r>
              <a:rPr lang="sk-SK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Community</a:t>
            </a:r>
            <a:r>
              <a:rPr lang="sk-SK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ktorý spravuje nezisková organizácia </a:t>
            </a:r>
            <a:r>
              <a:rPr lang="sk-SK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Repowering</a:t>
            </a:r>
            <a:r>
              <a:rPr lang="sk-SK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London</a:t>
            </a:r>
            <a:r>
              <a:rPr lang="sk-SK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Táto komunita je založená na energii vyrobenej </a:t>
            </a:r>
            <a:r>
              <a:rPr lang="sk-SK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fotovoltaickými</a:t>
            </a:r>
            <a:r>
              <a:rPr lang="sk-SK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panelmi inštalovanými na verejných budovách</a:t>
            </a:r>
          </a:p>
          <a:p>
            <a:pPr marL="0" indent="0">
              <a:buNone/>
            </a:pPr>
            <a:endParaRPr lang="sk-SK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sk-SK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Miestni obyvatelia sa môžu stať členmi družstva za 1 £ (1,15 €) mesačne a získať tak hlasovacie práva v rozhodovacích procesoch organizácie</a:t>
            </a:r>
          </a:p>
          <a:p>
            <a:pPr marL="0" indent="0">
              <a:buNone/>
            </a:pPr>
            <a:endParaRPr lang="sk-SK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sk-SK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Tieto formy spolupráce </a:t>
            </a:r>
            <a:r>
              <a:rPr lang="sk-SK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umožňujú komunite rozhodovať o lokalitách obnoviteľnej energie, ako aj podporovať spoluprácu medzi občanmi a verejnými orgánmi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46555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F94259-32A4-9243-A3F2-17BC82187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Energetické spoločenstvo podľa</a:t>
            </a:r>
            <a:br>
              <a:rPr lang="sk-SK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k-SK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zákona o energetike  č. </a:t>
            </a:r>
            <a:r>
              <a:rPr lang="sk-SK" sz="24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251/2012 Z. z. </a:t>
            </a:r>
            <a:br>
              <a:rPr lang="sk-SK" sz="2400" dirty="0">
                <a:solidFill>
                  <a:schemeClr val="tx1"/>
                </a:solidFill>
              </a:rPr>
            </a:br>
            <a:r>
              <a:rPr lang="sk-SK" sz="2400" dirty="0">
                <a:solidFill>
                  <a:srgbClr val="0070C0"/>
                </a:solidFill>
              </a:rPr>
              <a:t>doplnený zákonom č.256/2022 Z. z.</a:t>
            </a:r>
            <a:br>
              <a:rPr lang="sk-SK" sz="2400" dirty="0">
                <a:solidFill>
                  <a:srgbClr val="0070C0"/>
                </a:solidFill>
              </a:rPr>
            </a:br>
            <a:endParaRPr lang="sk-SK" sz="24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95E1434-706B-79BE-E75A-50D37F8FC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sk-SK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bčianske energetické spoločenstvo podľa smernice (EÚ) 2019/944 ako  komunita vyrábajúca energiu z obnoviteľných zdrojov smeruje k organizácii komunitárnych aktivít v oblasti energetiky, a to cez právnickú osobu založenú špecifickými osobami, s demokratickými princípmi riadenia, za nekomerčným účelom a na nediskriminačnom základe vo vzťahu k ostatným účastníkom trhu, pričom komunita vyrábajúca energiu z obnoviteľných zdrojov môže pôsobiť nielen na trhu s elektrinou, ale aj na trhoch s inými energiami, ak je splnená podmienka, že ide o energiu z OZE.</a:t>
            </a:r>
          </a:p>
          <a:p>
            <a:pPr algn="just"/>
            <a:r>
              <a:rPr lang="sk-SK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 návrhu zákona je upravený vstup energetických spoločenstiev na trh v prípade výkonu rôznych rolí, procedúr osvedčovania energetických spoločenstiev, ich práva a povinnosti na trhu s elektrinou a v prípade komunít vyrábajúcich energiu z obnoviteľných zdrojov aj na trhu s plynom. </a:t>
            </a:r>
            <a:endParaRPr lang="sk-SK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194536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xusný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Luxusn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uxusn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1755</TotalTime>
  <Words>759</Words>
  <Application>Microsoft Office PowerPoint</Application>
  <PresentationFormat>Prezentácia na obrazovke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9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20" baseType="lpstr">
      <vt:lpstr>Arial</vt:lpstr>
      <vt:lpstr>Baskerville Old Face</vt:lpstr>
      <vt:lpstr>Berlin Sans FB Demi</vt:lpstr>
      <vt:lpstr>Calibri</vt:lpstr>
      <vt:lpstr>Roboto</vt:lpstr>
      <vt:lpstr>Times New Roman</vt:lpstr>
      <vt:lpstr>Trebuchet MS</vt:lpstr>
      <vt:lpstr>Wingdings</vt:lpstr>
      <vt:lpstr>Wingdings 2</vt:lpstr>
      <vt:lpstr>Luxusný</vt:lpstr>
      <vt:lpstr>Vzdelávanie  spotrebiteľov k podporE  obehovej ekonomiky</vt:lpstr>
      <vt:lpstr>Energetické spoločenstvá</vt:lpstr>
      <vt:lpstr>Dôvera spotrebiteľov  </vt:lpstr>
      <vt:lpstr>Príklady z EÚ</vt:lpstr>
      <vt:lpstr>Aktívni sú spotrebitelia</vt:lpstr>
      <vt:lpstr>Energetické spoločenstvo  v poľsku</vt:lpstr>
      <vt:lpstr>Efektívne aj ekonomické </vt:lpstr>
      <vt:lpstr>Skúsenosti zo spojeného kráľovstva  VB</vt:lpstr>
      <vt:lpstr>Energetické spoločenstvo podľa  zákona o energetike  č. 251/2012 Z. z.  doplnený zákonom č.256/2022 Z. z. </vt:lpstr>
      <vt:lpstr>Ďalšie zdroje informácií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Koncepcia riadiacej práce</dc:title>
  <dc:creator>uzivatel</dc:creator>
  <cp:lastModifiedBy>Bozena Stasenkova</cp:lastModifiedBy>
  <cp:revision>107</cp:revision>
  <dcterms:created xsi:type="dcterms:W3CDTF">2010-06-22T18:27:35Z</dcterms:created>
  <dcterms:modified xsi:type="dcterms:W3CDTF">2022-12-29T00:00:03Z</dcterms:modified>
  <cp:contentStatus/>
</cp:coreProperties>
</file>