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5"/>
  </p:notesMasterIdLst>
  <p:sldIdLst>
    <p:sldId id="277" r:id="rId2"/>
    <p:sldId id="280" r:id="rId3"/>
    <p:sldId id="281" r:id="rId4"/>
    <p:sldId id="279" r:id="rId5"/>
    <p:sldId id="278" r:id="rId6"/>
    <p:sldId id="283" r:id="rId7"/>
    <p:sldId id="284" r:id="rId8"/>
    <p:sldId id="285" r:id="rId9"/>
    <p:sldId id="286" r:id="rId10"/>
    <p:sldId id="289" r:id="rId11"/>
    <p:sldId id="288" r:id="rId12"/>
    <p:sldId id="287" r:id="rId13"/>
    <p:sldId id="282" r:id="rId14"/>
  </p:sldIdLst>
  <p:sldSz cx="9144000" cy="6858000" type="screen4x3"/>
  <p:notesSz cx="6881813" cy="9710738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34" autoAdjust="0"/>
  </p:normalViewPr>
  <p:slideViewPr>
    <p:cSldViewPr>
      <p:cViewPr varScale="1">
        <p:scale>
          <a:sx n="63" d="100"/>
          <a:sy n="63" d="100"/>
        </p:scale>
        <p:origin x="140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A782C-3AD1-4586-9DB5-37AECB4A2110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1214438"/>
            <a:ext cx="4368800" cy="3276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8975" y="4673600"/>
            <a:ext cx="5505450" cy="3822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829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97313" y="9223375"/>
            <a:ext cx="2982912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C1EE1-9DC8-43F1-8B17-3E064603B2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601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vná spojnica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6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724E73-62DB-47B7-B642-140E4717B429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7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CFEFC82-A895-4429-BF03-D92D00039D6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D4489-60C1-4B78-BE60-03680CF441F3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5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22641-C2A6-4D43-ACE9-879423CF02B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CE166C-0CA5-4651-AFFF-A91BCF2A3457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EAF8D27-A41E-4B0F-A715-8ACAEB20B1F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261FA-1C53-4F91-BCFB-C1A96BE11423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5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41D23-210F-411B-8548-97F405E2A40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051C3B7-DA4D-449C-85D2-ECF7594D105F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917453-396F-4798-8151-7487772172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DFFF-EEE8-43C7-916B-AE90E1AB5D66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046E1-1BE9-4B41-A01A-562B544759D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AAEFB-7EA3-4F92-B874-C9B431F3A856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8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29F0-68D7-4B01-8279-3FA469ACA82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D9629-1475-481E-94CA-A06CC19CA77B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0C5F1-56BA-4B6B-8A3A-65CE4D644E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E0B1D-9A5E-43D4-8FE1-90E01C5F00A9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3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96C57-E564-4803-BD06-680F036C03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0732-E347-4BDB-A529-BDA23CA4E277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DD82B-C799-48D0-80F0-75D9BE5977E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sk-SK"/>
              <a:t>Kliknite sem a upravte štýl predlohy nadpisov.</a:t>
            </a:r>
            <a:endParaRPr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k-SK" noProof="0"/>
              <a:t>Ak chcete pridať obrázok, kliknite na ikonu</a:t>
            </a:r>
            <a:endParaRPr lang="en-US" noProof="0" dirty="0"/>
          </a:p>
        </p:txBody>
      </p:sp>
      <p:sp>
        <p:nvSpPr>
          <p:cNvPr id="7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7A84F4-7886-4BE3-9D72-14A7BE711316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8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FE4AB6-EB10-4625-841A-45D52D94F58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30" name="Zástupný symbol textu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629AEB1-AA45-469D-929F-A78E79A0A4CB}" type="datetimeFigureOut">
              <a:rPr lang="sk-SK"/>
              <a:pPr>
                <a:defRPr/>
              </a:pPr>
              <a:t>4. 11. 2022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AA8CE7E-DAB3-470C-89E4-5B341BAA41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6" r:id="rId2"/>
    <p:sldLayoutId id="2147484074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5" r:id="rId9"/>
    <p:sldLayoutId id="2147484072" r:id="rId10"/>
    <p:sldLayoutId id="21474840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rtitup.sk/vies-co-jes-aj-super-vyrobky-zo-zahranicia-mozu-vlastne-pochadzat-zo-slovensk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lokalnytrh.sk/" TargetMode="External"/><Relationship Id="rId3" Type="http://schemas.openxmlformats.org/officeDocument/2006/relationships/hyperlink" Target="https://www.youtube.com/watch?v=xzSxicb8EmM" TargetMode="External"/><Relationship Id="rId7" Type="http://schemas.openxmlformats.org/officeDocument/2006/relationships/hyperlink" Target="https://www.predajzdvora.sk/" TargetMode="External"/><Relationship Id="rId2" Type="http://schemas.openxmlformats.org/officeDocument/2006/relationships/hyperlink" Target="https://www.consilium.europa.eu/sk/policies/from-farm-to-for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armamarket.sk/" TargetMode="External"/><Relationship Id="rId5" Type="http://schemas.openxmlformats.org/officeDocument/2006/relationships/hyperlink" Target="http://odfarmara.sk/" TargetMode="External"/><Relationship Id="rId4" Type="http://schemas.openxmlformats.org/officeDocument/2006/relationships/hyperlink" Target="https://www.youtube.com/watch?v=MIitZYB9mnA" TargetMode="External"/><Relationship Id="rId9" Type="http://schemas.openxmlformats.org/officeDocument/2006/relationships/hyperlink" Target="https://www.youtube.com/watch?v=8KdzkbAaog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website?sl=en&amp;tl=sk&amp;hl=sk&amp;prev=search&amp;u=https://ec.europa.eu/info/strategy/priorities-2019-2024/european-green-deal_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farmamarket.s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533400"/>
            <a:ext cx="8136904" cy="2679576"/>
          </a:xfrm>
        </p:spPr>
        <p:txBody>
          <a:bodyPr/>
          <a:lstStyle/>
          <a:p>
            <a:r>
              <a:rPr lang="sk-SK" sz="4400" dirty="0">
                <a:latin typeface="Berlin Sans FB Demi" pitchFamily="34" charset="0"/>
              </a:rPr>
              <a:t>Vzdelávanie spotrebiteľov k </a:t>
            </a:r>
            <a:r>
              <a:rPr lang="sk-SK" sz="4400" dirty="0" err="1">
                <a:latin typeface="Berlin Sans FB Demi" pitchFamily="34" charset="0"/>
              </a:rPr>
              <a:t>podporE</a:t>
            </a:r>
            <a:r>
              <a:rPr lang="sk-SK" sz="4400">
                <a:latin typeface="Berlin Sans FB Demi" pitchFamily="34" charset="0"/>
              </a:rPr>
              <a:t> obehovej </a:t>
            </a:r>
            <a:r>
              <a:rPr lang="sk-SK" sz="4400" dirty="0">
                <a:latin typeface="Berlin Sans FB Demi" pitchFamily="34" charset="0"/>
              </a:rPr>
              <a:t>ekonomiky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7490" y="5589240"/>
            <a:ext cx="5114778" cy="936104"/>
          </a:xfrm>
        </p:spPr>
        <p:txBody>
          <a:bodyPr/>
          <a:lstStyle/>
          <a:p>
            <a:r>
              <a:rPr lang="sk-SK" sz="2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Mgr. Božena </a:t>
            </a:r>
            <a:r>
              <a:rPr lang="sk-SK" sz="2800" b="1" dirty="0" err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Stašenková</a:t>
            </a:r>
            <a:r>
              <a:rPr lang="sk-SK" sz="2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, PhD.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6998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C5D83207-5C8A-12BF-3586-3F20D258B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8858250" cy="733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5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9A5E9-8B54-9485-0E1D-206F83DE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i="0" cap="all" dirty="0">
                <a:solidFill>
                  <a:srgbClr val="272628"/>
                </a:solidFill>
                <a:effectLst/>
                <a:latin typeface="Fira Sans" panose="020B0503050000020004" pitchFamily="34" charset="0"/>
              </a:rPr>
              <a:t>VIEŠ ČO JEŠ?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F5DF5E-60D2-ECDB-8B97-7029BAE43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i="0" cap="all" dirty="0">
                <a:solidFill>
                  <a:srgbClr val="272628"/>
                </a:solidFill>
                <a:effectLst/>
                <a:latin typeface="Fira Sans" panose="020B0503050000020004" pitchFamily="34" charset="0"/>
              </a:rPr>
              <a:t>AJ SUPER VÝROBKY ZO ZAHRANIČIA MÔŽU VLASTNE POCHÁDZAŤ ZO SLOVENSKA</a:t>
            </a:r>
            <a:br>
              <a:rPr lang="sk-SK" b="1" i="0" cap="all" dirty="0">
                <a:solidFill>
                  <a:srgbClr val="272628"/>
                </a:solidFill>
                <a:effectLst/>
                <a:latin typeface="Fira Sans" panose="020B0503050000020004" pitchFamily="34" charset="0"/>
              </a:rPr>
            </a:br>
            <a:endParaRPr lang="sk-SK" b="1" i="0" cap="all" dirty="0">
              <a:solidFill>
                <a:srgbClr val="272628"/>
              </a:solidFill>
              <a:effectLst/>
              <a:latin typeface="Fira Sans" panose="020B0503050000020004" pitchFamily="34" charset="0"/>
            </a:endParaRPr>
          </a:p>
          <a:p>
            <a:r>
              <a:rPr lang="sk-SK" sz="1800" b="0" i="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https://www.startitup.sk/vies-co-jes-aj-super-vyrobky-zo-zahranicia-mozu-vlastne-pochadzat-zo-slovenska/</a:t>
            </a:r>
            <a:endParaRPr lang="sk-SK" sz="1800" dirty="0">
              <a:solidFill>
                <a:srgbClr val="0070C0"/>
              </a:solidFill>
            </a:endParaRPr>
          </a:p>
          <a:p>
            <a:endParaRPr lang="sk-SK" sz="1800" b="0" i="0" u="sng" dirty="0">
              <a:solidFill>
                <a:srgbClr val="0070C0"/>
              </a:solidFill>
              <a:effectLst/>
              <a:latin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b="0" i="0" dirty="0" err="1">
                <a:effectLst/>
                <a:latin typeface="Calibri" panose="020F0502020204030204" pitchFamily="34" charset="0"/>
              </a:rPr>
              <a:t>pestovanie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geneticky modifikovaných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plodín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je na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vzostupe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na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celom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svete</a:t>
            </a:r>
            <a:endParaRPr lang="cs-CZ" sz="1200" b="0" i="0" dirty="0">
              <a:effectLst/>
              <a:latin typeface="Fira Sans" panose="020B05030500000200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Calibri" panose="020F0502020204030204" pitchFamily="34" charset="0"/>
              </a:rPr>
              <a:t>Slováci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pri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kupovaní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potravín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stále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hľadia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skôr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na cenu</a:t>
            </a:r>
            <a:endParaRPr lang="cs-CZ" sz="1200" b="0" i="0" dirty="0">
              <a:effectLst/>
              <a:latin typeface="Fira Sans" panose="020B05030500000200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Calibri" panose="020F0502020204030204" pitchFamily="34" charset="0"/>
              </a:rPr>
              <a:t>V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pozitívnu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zmenu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v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budúcnosti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dúfa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spoločnosť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SANAGRO,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ktorá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hospodári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aj na biofarmách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Považujeme za správne  ich na slovenskom trhu zviditeľniť a zároveň pomôcť spotrebiteľovi s rýchlejšou orientáciou. </a:t>
            </a:r>
            <a:endParaRPr lang="sk-SK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cs-CZ" sz="1200" b="0" i="0" dirty="0">
              <a:effectLst/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3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7623B-FCD8-C73A-E042-458CFE78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Poznaj svojho farmára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6FC023-F81A-F881-9583-F10AD1B79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Slovenskí spotrebitelia by mali poznať farmárov vo svojom okolí, podporiť ich  podnikanie a miestnu komunitu, aby  mohli lepšie konkurovať s výrobkami, ktoré sú dovážané  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CA066D3-A9F5-1D2D-51DA-B288916CC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09874"/>
            <a:ext cx="8064896" cy="393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66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C4554-F8B2-B065-F4FD-827125A0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Informačné 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988901-4EC7-7B89-7989-E193F1B00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https://www.consilium.europa.eu/sk/policies/from-farm-to-fork/</a:t>
            </a:r>
            <a:endParaRPr lang="sk-SK" sz="18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(552) Reportáž | Z farmy na stôl v praxi - YouTube</a:t>
            </a:r>
            <a:endParaRPr lang="sk-SK" sz="18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(663) The 9 Paradoxes of the EU Farm to Fork Strategy - YouTube</a:t>
            </a:r>
            <a:endParaRPr lang="sk-SK" sz="1800" u="sng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http://odfarmara.sk</a:t>
            </a:r>
            <a:endParaRPr lang="sk-SK" sz="18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1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Farmamarket</a:t>
            </a:r>
            <a:r>
              <a:rPr lang="sk-SK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poctivé potraviny priamo od farmárov – </a:t>
            </a:r>
            <a:r>
              <a:rPr lang="sk-SK" sz="1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Farmamarket</a:t>
            </a:r>
            <a:endParaRPr lang="sk-SK" sz="1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Predaj z dvora - Predaj z dvora</a:t>
            </a:r>
            <a:endParaRPr lang="pl-PL" sz="1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https://lokalnytrh.sk</a:t>
            </a:r>
            <a:endParaRPr lang="sk-SK" sz="18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18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(554)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Farm</a:t>
            </a:r>
            <a:r>
              <a:rPr lang="sk-SK" sz="18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to </a:t>
            </a:r>
            <a:r>
              <a:rPr lang="sk-SK" sz="1800" u="sng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Fork</a:t>
            </a:r>
            <a:r>
              <a:rPr lang="sk-SK" sz="180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International - YouTube</a:t>
            </a:r>
            <a:endParaRPr lang="sk-SK" sz="18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sk-S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3520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28919-2518-40BC-ABC5-CD991A20F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0" dirty="0">
                <a:solidFill>
                  <a:srgbClr val="404040"/>
                </a:solidFill>
                <a:latin typeface="Arial" panose="020B0604020202020204" pitchFamily="34" charset="0"/>
              </a:rPr>
              <a:t>Ekonomické Výzvy </a:t>
            </a:r>
            <a:r>
              <a:rPr lang="sk-SK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EÚ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C1CA43-4DE7-95F8-DA8B-735CE3B5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sk-SK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Európska zelená dohoda – premena na modernú, efektívnu a konkurencieschopnú ekonomiku</a:t>
            </a:r>
          </a:p>
          <a:p>
            <a:pPr algn="l"/>
            <a:r>
              <a:rPr lang="sk-SK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hospodársky rast oddelený od využívania zdrojov</a:t>
            </a:r>
          </a:p>
          <a:p>
            <a:r>
              <a:rPr lang="sk-SK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Stratégia „</a:t>
            </a:r>
            <a:r>
              <a:rPr lang="sk-SK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Farm</a:t>
            </a:r>
            <a:r>
              <a:rPr lang="sk-SK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sk-SK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Fork</a:t>
            </a:r>
            <a:r>
              <a:rPr lang="sk-SK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“ je jadrom </a:t>
            </a:r>
            <a:r>
              <a:rPr lang="sk-SK" b="0" i="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Európskej zelenej dohody</a:t>
            </a:r>
            <a:endParaRPr lang="sk-SK" b="0" i="0" u="sng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r>
              <a:rPr lang="sk-SK" b="0" i="0" dirty="0">
                <a:effectLst/>
                <a:latin typeface="arial" panose="020B0604020202020204" pitchFamily="34" charset="0"/>
              </a:rPr>
              <a:t> cieľom je zabezpečiť, aby potravinové s</a:t>
            </a:r>
            <a:r>
              <a:rPr lang="sk-SK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ystémy boli spravodlivé, zdravé a šetrné k životnému prostrediu.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8039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302BAC37-1297-4B8B-51B8-46FB37961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91" y="202277"/>
            <a:ext cx="7520617" cy="645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58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F7FDE-9FDD-C5A0-AEDF-DD1B17F1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Európska stratégia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F7DBF67-7DEB-5AA5-99A7-5B9CA87E7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Cieľom stratégie </a:t>
            </a:r>
            <a:r>
              <a:rPr lang="sk-SK" sz="2000" dirty="0" err="1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Farm</a:t>
            </a: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sk-SK" sz="2000" dirty="0" err="1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Fork</a:t>
            </a: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urýchliť náš prechod na udržateľný potravinový systém, ktorý by mal: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majú neutrálny alebo pozitívny vplyv na životné prostredie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pomôcť zmierniť zmenu klímy a prispôsobiť sa jej vplyvom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zvrátiť stratu biodiverzity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zabezpečiť potravinovú bezpečnosť, výživu a verejné zdravie a zabezpečiť, aby mal každý prístup k dostatočným, bezpečným, výživným a udržateľným potravinám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zachovať cenovú dostupnosť potravín a zároveň vytvárať spravodlivejšie ekonomické výnosy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podporovať konkurencieschopnosť dodávateľského sektora EÚ a podporovať spravodlivý obchod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3053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D768-0B94-2461-1D63-FAFCA1DA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3F4A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farmy na stôl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480C0B-20E2-7045-153E-AACDEF686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solidFill>
                  <a:srgbClr val="3F4A5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Z farmy na stôl“ pre spotrebiteľov</a:t>
            </a:r>
            <a:r>
              <a:rPr lang="sk-SK" sz="2000" b="1" dirty="0">
                <a:solidFill>
                  <a:srgbClr val="3F4A5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sk-SK" sz="2000" dirty="0">
                <a:solidFill>
                  <a:srgbClr val="3F4A5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znamená posun súčasného potravinového systému EÚ smerom k udržateľnejšiemu modelu</a:t>
            </a:r>
            <a:endParaRPr lang="sk-SK" sz="2000" dirty="0">
              <a:solidFill>
                <a:srgbClr val="3F4A52"/>
              </a:solidFill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solidFill>
                  <a:srgbClr val="3F4A5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Hlavný cieľ je podporiť udržateľnejšiu spotrebu potravín, zdravé stravovanie spotrebiteľov a znižovanie  potravinových strát  plytvaním  potravinami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000" dirty="0">
                <a:solidFill>
                  <a:srgbClr val="3F4A52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U</a:t>
            </a:r>
            <a:r>
              <a:rPr lang="sk-SK" sz="2000" dirty="0">
                <a:solidFill>
                  <a:srgbClr val="505154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držateľnosť  potravinového dodávateľského zohráva podporou miestnej produkcie potravín a odklonom od intenzívneho chovu hospodárskych zvierat </a:t>
            </a:r>
            <a:endParaRPr lang="sk-SK" sz="2000" dirty="0"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34968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12ABD-A636-8D93-7D14-9ECDB3F2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 farmy na stôl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D24EAC-8519-9F65-A133-BDBFE7818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sk-S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ytvára  podmienky pre lokálnu výrobu potravín, ktoré </a:t>
            </a: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sú vyrobené v menších množstvách, sú hodnotenejšie kvalitou, hoci drahšie oproti klasicky vyrábaným potravinám. 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23A71E-59AD-B2BA-B206-58907286E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945417"/>
            <a:ext cx="7992887" cy="390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2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6C8F6-551E-98F0-D45F-81C2DF7E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Kvalita zdravia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402C315-D77A-0B8A-1721-AD1E0D061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sk-S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potrebitelia, ktorí  chcú žiť zdravšie a  nakupujú</a:t>
            </a:r>
            <a:r>
              <a:rPr lang="sk-SK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čerstvé lokálne potraviny</a:t>
            </a:r>
            <a:r>
              <a:rPr lang="sk-SK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sk-SK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zaujímajú o to, </a:t>
            </a:r>
            <a:r>
              <a:rPr lang="sk-SK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kde sú pestované a  aké poľnohospodárske postupy boli využité.</a:t>
            </a: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01C542C7-E4C0-ECB5-FCBC-9E4967F2A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849563"/>
            <a:ext cx="47879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6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0787F-0DE2-5A91-6F67-E3E1DF64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Bez pesticídov 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5D1C20A1-0C38-0244-C821-E83C7874CF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80928"/>
            <a:ext cx="7239000" cy="3665116"/>
          </a:xfr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C5C6CD15-5042-4364-5AE0-5975FE6AB114}"/>
              </a:ext>
            </a:extLst>
          </p:cNvPr>
          <p:cNvSpPr txBox="1"/>
          <p:nvPr/>
        </p:nvSpPr>
        <p:spPr>
          <a:xfrm>
            <a:off x="683568" y="1628800"/>
            <a:ext cx="6480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Potravinová bezpečnosť a bezpečnosť potravín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0197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E34B5-0035-A901-E48E-416F3934C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0" dirty="0">
                <a:solidFill>
                  <a:srgbClr val="3F4A52"/>
                </a:solidFill>
                <a:latin typeface="Open Sans" panose="020B0606030504020204" pitchFamily="34" charset="0"/>
              </a:rPr>
            </a:br>
            <a:r>
              <a:rPr lang="sk-SK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proti potravinovým podvodom dodávateľov </a:t>
            </a:r>
            <a:endParaRPr lang="sk-SK" dirty="0"/>
          </a:p>
        </p:txBody>
      </p:sp>
      <p:pic>
        <p:nvPicPr>
          <p:cNvPr id="1027" name="Picture 3" descr="Farmamarket">
            <a:hlinkClick r:id="rId2" tooltip="Farmamarket"/>
            <a:extLst>
              <a:ext uri="{FF2B5EF4-FFF2-40B4-BE49-F238E27FC236}">
                <a16:creationId xmlns:a16="http://schemas.microsoft.com/office/drawing/2014/main" id="{88E7838E-0E71-8451-9012-4DBA0E9D28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208912" cy="49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366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453</Words>
  <Application>Microsoft Office PowerPoint</Application>
  <PresentationFormat>Prezentácia na obrazovke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6" baseType="lpstr">
      <vt:lpstr>Arial</vt:lpstr>
      <vt:lpstr>Arial</vt:lpstr>
      <vt:lpstr>Baskerville Old Face</vt:lpstr>
      <vt:lpstr>Berlin Sans FB Demi</vt:lpstr>
      <vt:lpstr>Calibri</vt:lpstr>
      <vt:lpstr>Fira Sans</vt:lpstr>
      <vt:lpstr>Helvetica</vt:lpstr>
      <vt:lpstr>Open Sans</vt:lpstr>
      <vt:lpstr>Times New Roman</vt:lpstr>
      <vt:lpstr>Trebuchet MS</vt:lpstr>
      <vt:lpstr>Wingdings</vt:lpstr>
      <vt:lpstr>Wingdings 2</vt:lpstr>
      <vt:lpstr>Luxusný</vt:lpstr>
      <vt:lpstr>Vzdelávanie spotrebiteľov k podporE obehovej ekonomiky</vt:lpstr>
      <vt:lpstr>Ekonomické Výzvy EÚ</vt:lpstr>
      <vt:lpstr>Prezentácia programu PowerPoint</vt:lpstr>
      <vt:lpstr>Európska stratégia </vt:lpstr>
      <vt:lpstr>Z farmy na stôl</vt:lpstr>
      <vt:lpstr>Z farmy na stôl</vt:lpstr>
      <vt:lpstr>Kvalita zdravia</vt:lpstr>
      <vt:lpstr>Bez pesticídov </vt:lpstr>
      <vt:lpstr> proti potravinovým podvodom dodávateľov </vt:lpstr>
      <vt:lpstr>Prezentácia programu PowerPoint</vt:lpstr>
      <vt:lpstr>VIEŠ ČO JEŠ? </vt:lpstr>
      <vt:lpstr>Poznaj svojho farmára</vt:lpstr>
      <vt:lpstr>Informačné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Koncepcia riadiacej práce</dc:title>
  <dc:creator>uzivatel</dc:creator>
  <cp:lastModifiedBy>Bozena Stasenkova</cp:lastModifiedBy>
  <cp:revision>106</cp:revision>
  <dcterms:created xsi:type="dcterms:W3CDTF">2010-06-22T18:27:35Z</dcterms:created>
  <dcterms:modified xsi:type="dcterms:W3CDTF">2022-11-04T12:19:38Z</dcterms:modified>
  <cp:contentStatus/>
</cp:coreProperties>
</file>